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0" r:id="rId2"/>
    <p:sldId id="263" r:id="rId3"/>
    <p:sldId id="262" r:id="rId4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31"/>
    <a:srgbClr val="6E6E6E"/>
    <a:srgbClr val="E3E2E2"/>
    <a:srgbClr val="0974C1"/>
    <a:srgbClr val="0070C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96387" autoAdjust="0"/>
  </p:normalViewPr>
  <p:slideViewPr>
    <p:cSldViewPr snapToGrid="0">
      <p:cViewPr varScale="1">
        <p:scale>
          <a:sx n="71" d="100"/>
          <a:sy n="71" d="100"/>
        </p:scale>
        <p:origin x="60" y="16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58A9E-D38E-418E-A5E4-32D4C76B4945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14B6E-4F11-4CAD-830A-F868D4547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235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38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61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97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69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81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79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8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677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28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96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41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31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Elektra Light Pro" panose="02000503030000020004" pitchFamily="2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205774" y="1152584"/>
            <a:ext cx="6340992" cy="547842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sz="1400" dirty="0">
                <a:solidFill>
                  <a:srgbClr val="002060"/>
                </a:solidFill>
              </a:rPr>
              <a:t>Расположение актива </a:t>
            </a:r>
            <a:r>
              <a:rPr lang="ru-RU" sz="1400" b="0" dirty="0">
                <a:solidFill>
                  <a:srgbClr val="002060"/>
                </a:solidFill>
              </a:rPr>
              <a:t>– Тверская область, г. о. Осташковский, </a:t>
            </a:r>
          </a:p>
          <a:p>
            <a:r>
              <a:rPr lang="ru-RU" sz="1400" b="0" dirty="0">
                <a:solidFill>
                  <a:srgbClr val="002060"/>
                </a:solidFill>
              </a:rPr>
              <a:t>д. Сосница, з/у 25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Назначение актива </a:t>
            </a:r>
            <a:r>
              <a:rPr lang="ru-RU" sz="1400" b="0" dirty="0">
                <a:solidFill>
                  <a:srgbClr val="002060"/>
                </a:solidFill>
              </a:rPr>
              <a:t>– для приусадебного участка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Площадь земельных участков (ЗУ) – </a:t>
            </a:r>
            <a:r>
              <a:rPr lang="ru-RU" sz="1400" b="0" dirty="0">
                <a:solidFill>
                  <a:srgbClr val="002060"/>
                </a:solidFill>
              </a:rPr>
              <a:t>1500 кв. м. (кол-во ЗУ – 1)</a:t>
            </a:r>
          </a:p>
          <a:p>
            <a:pPr marL="457200" lvl="2"/>
            <a:r>
              <a:rPr lang="ru-RU" sz="14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кадастровые номера – </a:t>
            </a:r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69:24:0091601:8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Площадь объектов (ОКС) – </a:t>
            </a:r>
            <a:r>
              <a:rPr lang="ru-RU" sz="1400" b="0" dirty="0">
                <a:solidFill>
                  <a:srgbClr val="002060"/>
                </a:solidFill>
              </a:rPr>
              <a:t>33,2 кв. м. (кол-во объектов – 1, </a:t>
            </a:r>
          </a:p>
          <a:p>
            <a:r>
              <a:rPr lang="ru-RU" sz="1400" b="0" dirty="0">
                <a:solidFill>
                  <a:srgbClr val="002060"/>
                </a:solidFill>
              </a:rPr>
              <a:t>в т. ч. здание – 1)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Вид права – </a:t>
            </a:r>
            <a:r>
              <a:rPr lang="ru-RU" sz="1400" b="0" dirty="0">
                <a:solidFill>
                  <a:srgbClr val="002060"/>
                </a:solidFill>
              </a:rPr>
              <a:t>собственность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Обременения – </a:t>
            </a:r>
            <a:r>
              <a:rPr lang="ru-RU" sz="1400" b="0" dirty="0">
                <a:solidFill>
                  <a:srgbClr val="002060"/>
                </a:solidFill>
              </a:rPr>
              <a:t>нет</a:t>
            </a:r>
          </a:p>
          <a:p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Иная значимая информация –  </a:t>
            </a:r>
            <a:r>
              <a:rPr lang="ru-RU" sz="1400" b="0" dirty="0">
                <a:solidFill>
                  <a:srgbClr val="002060"/>
                </a:solidFill>
              </a:rPr>
              <a:t>техническое состояние неудовлетворительное, требуется капитальный ремонт, требуется очистка от древесно/кустарниковой растительности. Инженерное обеспечение: электроосвещение (отключено, состояние неудовлетворительное).</a:t>
            </a:r>
          </a:p>
          <a:p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Способ распоряжения – </a:t>
            </a:r>
            <a:r>
              <a:rPr lang="ru-RU" sz="1400" b="0" dirty="0">
                <a:solidFill>
                  <a:srgbClr val="002060"/>
                </a:solidFill>
              </a:rPr>
              <a:t>продажа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Начальная стоимость реализации – </a:t>
            </a:r>
            <a:r>
              <a:rPr lang="ru-RU" sz="1400" b="0" dirty="0" smtClean="0">
                <a:solidFill>
                  <a:srgbClr val="002060"/>
                </a:solidFill>
              </a:rPr>
              <a:t>893 217,37 руб</a:t>
            </a:r>
            <a:r>
              <a:rPr lang="ru-RU" sz="1400" b="0" dirty="0">
                <a:solidFill>
                  <a:srgbClr val="002060"/>
                </a:solidFill>
              </a:rPr>
              <a:t>.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Проведение торгов – </a:t>
            </a:r>
            <a:r>
              <a:rPr lang="en-US" sz="1400" b="0" dirty="0">
                <a:solidFill>
                  <a:srgbClr val="002060"/>
                </a:solidFill>
              </a:rPr>
              <a:t>II</a:t>
            </a:r>
            <a:r>
              <a:rPr lang="ru-RU" sz="1400" b="0" dirty="0">
                <a:solidFill>
                  <a:srgbClr val="002060"/>
                </a:solidFill>
              </a:rPr>
              <a:t> квартал 2024 года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Извещение на электронной площадке – </a:t>
            </a:r>
            <a:r>
              <a:rPr lang="ru-RU" sz="1400" b="0" dirty="0">
                <a:solidFill>
                  <a:srgbClr val="002060"/>
                </a:solidFill>
              </a:rPr>
              <a:t>ЭТП ГПБ </a:t>
            </a:r>
            <a:r>
              <a:rPr lang="en-US" sz="1400" b="0" dirty="0">
                <a:solidFill>
                  <a:srgbClr val="002060"/>
                </a:solidFill>
              </a:rPr>
              <a:t>https://etpgpb.ru</a:t>
            </a:r>
            <a:endParaRPr lang="ru-RU" sz="1400" b="0" dirty="0">
              <a:solidFill>
                <a:srgbClr val="002060"/>
              </a:solidFill>
            </a:endParaRPr>
          </a:p>
          <a:p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Контактные лица </a:t>
            </a:r>
            <a:r>
              <a:rPr lang="ru-RU" sz="1400" dirty="0">
                <a:solidFill>
                  <a:srgbClr val="002060"/>
                </a:solidFill>
              </a:rPr>
              <a:t>– 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b="0" dirty="0" smtClean="0">
                <a:solidFill>
                  <a:srgbClr val="002060"/>
                </a:solidFill>
              </a:rPr>
              <a:t>Гаращенко </a:t>
            </a:r>
            <a:r>
              <a:rPr lang="ru-RU" sz="1400" b="0" dirty="0">
                <a:solidFill>
                  <a:srgbClr val="002060"/>
                </a:solidFill>
              </a:rPr>
              <a:t>Андрей </a:t>
            </a:r>
            <a:r>
              <a:rPr lang="ru-RU" sz="1400" b="0" dirty="0" smtClean="0">
                <a:solidFill>
                  <a:srgbClr val="002060"/>
                </a:solidFill>
              </a:rPr>
              <a:t>Петрович </a:t>
            </a:r>
            <a:r>
              <a:rPr lang="ru-RU" sz="1400" dirty="0" smtClean="0">
                <a:solidFill>
                  <a:srgbClr val="002060"/>
                </a:solidFill>
              </a:rPr>
              <a:t>раб</a:t>
            </a:r>
            <a:r>
              <a:rPr lang="ru-RU" sz="1400" dirty="0">
                <a:solidFill>
                  <a:srgbClr val="002060"/>
                </a:solidFill>
              </a:rPr>
              <a:t>. телефон:</a:t>
            </a:r>
            <a:r>
              <a:rPr lang="ru-RU" sz="1400" b="0" dirty="0">
                <a:solidFill>
                  <a:srgbClr val="002060"/>
                </a:solidFill>
              </a:rPr>
              <a:t> +7 (48253) 44-961 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моб.</a:t>
            </a:r>
            <a:r>
              <a:rPr lang="ru-RU" sz="1400" b="0" dirty="0">
                <a:solidFill>
                  <a:srgbClr val="002060"/>
                </a:solidFill>
              </a:rPr>
              <a:t> +7 (910) 936-16-81</a:t>
            </a:r>
          </a:p>
          <a:p>
            <a:r>
              <a:rPr lang="ru-RU" sz="1400" b="0" dirty="0">
                <a:solidFill>
                  <a:srgbClr val="002060"/>
                </a:solidFill>
              </a:rPr>
              <a:t>Щеклеин Александр </a:t>
            </a:r>
            <a:r>
              <a:rPr lang="ru-RU" sz="1400" b="0" dirty="0" smtClean="0">
                <a:solidFill>
                  <a:srgbClr val="002060"/>
                </a:solidFill>
              </a:rPr>
              <a:t>Вячеславович </a:t>
            </a:r>
            <a:r>
              <a:rPr lang="ru-RU" sz="1400" dirty="0" smtClean="0">
                <a:solidFill>
                  <a:srgbClr val="002060"/>
                </a:solidFill>
              </a:rPr>
              <a:t>раб</a:t>
            </a:r>
            <a:r>
              <a:rPr lang="ru-RU" sz="1400" dirty="0">
                <a:solidFill>
                  <a:srgbClr val="002060"/>
                </a:solidFill>
              </a:rPr>
              <a:t>. телефон: </a:t>
            </a:r>
            <a:r>
              <a:rPr lang="ru-RU" sz="1400" b="0" dirty="0">
                <a:solidFill>
                  <a:srgbClr val="002060"/>
                </a:solidFill>
              </a:rPr>
              <a:t>+7 (495) 535-31-59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en-US" sz="1400" dirty="0">
                <a:solidFill>
                  <a:srgbClr val="002060"/>
                </a:solidFill>
              </a:rPr>
              <a:t>E</a:t>
            </a:r>
            <a:r>
              <a:rPr lang="ru-RU" sz="1400" dirty="0">
                <a:solidFill>
                  <a:srgbClr val="002060"/>
                </a:solidFill>
              </a:rPr>
              <a:t>-</a:t>
            </a:r>
            <a:r>
              <a:rPr lang="en-US" sz="1400" dirty="0">
                <a:solidFill>
                  <a:srgbClr val="002060"/>
                </a:solidFill>
              </a:rPr>
              <a:t>mail: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en-US" sz="1400" b="0" dirty="0">
                <a:solidFill>
                  <a:srgbClr val="002060"/>
                </a:solidFill>
              </a:rPr>
              <a:t>otd526_1@npcap.ru</a:t>
            </a:r>
            <a:endParaRPr lang="ru-RU" sz="1400" b="0" dirty="0">
              <a:solidFill>
                <a:srgbClr val="002060"/>
              </a:solidFill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6777982" y="4392318"/>
            <a:ext cx="23423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Elektra Light Pro"/>
              </a:rPr>
              <a:t> 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расположения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актива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9908798" y="4392318"/>
            <a:ext cx="16248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Ситуационный план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2317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Земельный участок и здание – дом охотника, </a:t>
            </a:r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ПРОДАЖА</a:t>
            </a:r>
            <a:endParaRPr lang="ru-RU" sz="1600" b="1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145" y="4688963"/>
            <a:ext cx="2772000" cy="184858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836" y="4689255"/>
            <a:ext cx="2772000" cy="184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9"/>
          <a:stretch/>
        </p:blipFill>
        <p:spPr>
          <a:xfrm>
            <a:off x="6546766" y="535320"/>
            <a:ext cx="2772000" cy="184224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7"/>
          <a:stretch/>
        </p:blipFill>
        <p:spPr>
          <a:xfrm>
            <a:off x="9366145" y="535320"/>
            <a:ext cx="2772000" cy="184224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6546766" y="2453091"/>
            <a:ext cx="2772000" cy="18422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9"/>
          <a:stretch/>
        </p:blipFill>
        <p:spPr>
          <a:xfrm>
            <a:off x="9366145" y="2453091"/>
            <a:ext cx="2772000" cy="184224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9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49" y="460233"/>
            <a:ext cx="42133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Земельный участок и здание – дом охотника, </a:t>
            </a:r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ПРОДАЖА</a:t>
            </a:r>
            <a:endParaRPr lang="ru-RU" sz="1600" b="1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4568879" y="5493628"/>
            <a:ext cx="27572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Дом охотника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</a:t>
            </a:r>
            <a:r>
              <a:rPr lang="ru-RU" sz="1600" dirty="0">
                <a:solidFill>
                  <a:srgbClr val="002060"/>
                </a:solidFill>
                <a:latin typeface="Elektra Light Pro" panose="02000503030000020004" pitchFamily="2" charset="0"/>
              </a:rPr>
              <a:t>– 33,2 </a:t>
            </a:r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кв</a:t>
            </a:r>
            <a:r>
              <a:rPr lang="ru-RU" sz="1600" dirty="0">
                <a:solidFill>
                  <a:srgbClr val="002060"/>
                </a:solidFill>
                <a:latin typeface="Elektra Light Pro" panose="02000503030000020004" pitchFamily="2" charset="0"/>
              </a:rPr>
              <a:t>. м</a:t>
            </a:r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. </a:t>
            </a:r>
            <a:endParaRPr lang="ru-RU" sz="1600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00" y="1613705"/>
            <a:ext cx="5400000" cy="3602136"/>
          </a:xfrm>
          <a:prstGeom prst="rect">
            <a:avLst/>
          </a:prstGeom>
        </p:spPr>
      </p:pic>
      <p:cxnSp>
        <p:nvCxnSpPr>
          <p:cNvPr id="44" name="Прямая со стрелкой 43"/>
          <p:cNvCxnSpPr>
            <a:stCxn id="23" idx="0"/>
          </p:cNvCxnSpPr>
          <p:nvPr/>
        </p:nvCxnSpPr>
        <p:spPr>
          <a:xfrm flipH="1" flipV="1">
            <a:off x="3079377" y="2850776"/>
            <a:ext cx="2868123" cy="26428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024" y="1613705"/>
            <a:ext cx="5400000" cy="3600000"/>
          </a:xfrm>
          <a:prstGeom prst="rect">
            <a:avLst/>
          </a:prstGeom>
        </p:spPr>
      </p:pic>
      <p:cxnSp>
        <p:nvCxnSpPr>
          <p:cNvPr id="40" name="Прямая со стрелкой 39"/>
          <p:cNvCxnSpPr>
            <a:stCxn id="23" idx="0"/>
          </p:cNvCxnSpPr>
          <p:nvPr/>
        </p:nvCxnSpPr>
        <p:spPr>
          <a:xfrm flipV="1">
            <a:off x="5947500" y="3536830"/>
            <a:ext cx="2963587" cy="19567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9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03879" y="1559324"/>
            <a:ext cx="10088121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Иная</a:t>
            </a:r>
            <a:r>
              <a:rPr lang="ru-RU" dirty="0"/>
              <a:t> </a:t>
            </a:r>
            <a:r>
              <a:rPr lang="ru-RU" dirty="0">
                <a:solidFill>
                  <a:srgbClr val="002060"/>
                </a:solidFill>
              </a:rPr>
              <a:t>значимая информация: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49" y="460233"/>
            <a:ext cx="42593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Земельный участок и здание – дом охотника, </a:t>
            </a:r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ПРОДАЖА</a:t>
            </a:r>
            <a:endParaRPr lang="ru-RU" sz="1600" b="1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7883" y="1871737"/>
            <a:ext cx="10088121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Кадастровые</a:t>
            </a:r>
            <a:r>
              <a:rPr lang="ru-RU" dirty="0" smtClean="0"/>
              <a:t> </a:t>
            </a:r>
            <a:r>
              <a:rPr lang="ru-RU" dirty="0">
                <a:solidFill>
                  <a:srgbClr val="002060"/>
                </a:solidFill>
              </a:rPr>
              <a:t>номера объектов, входящих в состав актива: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7883" y="2211378"/>
            <a:ext cx="1065007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sz="1600" b="0" dirty="0">
                <a:solidFill>
                  <a:srgbClr val="002060"/>
                </a:solidFill>
              </a:rPr>
              <a:t>69:24:0091601:8 	- Земельный участок</a:t>
            </a:r>
          </a:p>
          <a:p>
            <a:r>
              <a:rPr lang="ru-RU" sz="1600" b="0" dirty="0">
                <a:solidFill>
                  <a:srgbClr val="002060"/>
                </a:solidFill>
              </a:rPr>
              <a:t>69:24:0091601:226	- </a:t>
            </a:r>
            <a:r>
              <a:rPr lang="ru-RU" sz="1600" b="0" dirty="0" smtClean="0">
                <a:solidFill>
                  <a:srgbClr val="002060"/>
                </a:solidFill>
              </a:rPr>
              <a:t>Здание (Дом охотника)</a:t>
            </a:r>
            <a:endParaRPr lang="ru-RU" sz="1600" b="0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7883" y="3377463"/>
            <a:ext cx="1125518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Фактически актив расположен в границах: </a:t>
            </a:r>
          </a:p>
          <a:p>
            <a:r>
              <a:rPr lang="ru-RU" sz="1600" dirty="0">
                <a:solidFill>
                  <a:srgbClr val="002060"/>
                </a:solidFill>
                <a:latin typeface="Elektra Light Pro" panose="02000503030000020004" pitchFamily="2" charset="0"/>
              </a:rPr>
              <a:t>ЗОУИТ 69:00-6.665 прибрежная защитная полоса озера Селигер Осташковского городского округа Тверской области.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0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EABAB"/>
      </a:accent1>
      <a:accent2>
        <a:srgbClr val="ED7D31"/>
      </a:accent2>
      <a:accent3>
        <a:srgbClr val="0480CC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3396</TotalTime>
  <Words>265</Words>
  <Application>Microsoft Office PowerPoint</Application>
  <PresentationFormat>Широкоэкранный</PresentationFormat>
  <Paragraphs>38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Elektra Light Pro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ROSCOSMOS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USER_079(otd526_1)</cp:lastModifiedBy>
  <cp:revision>292</cp:revision>
  <cp:lastPrinted>2022-07-20T11:40:50Z</cp:lastPrinted>
  <dcterms:created xsi:type="dcterms:W3CDTF">2022-02-08T13:24:30Z</dcterms:created>
  <dcterms:modified xsi:type="dcterms:W3CDTF">2024-03-26T08:50:40Z</dcterms:modified>
</cp:coreProperties>
</file>