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71602" y="1371912"/>
            <a:ext cx="6340992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обл., Осташковский городской округ,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Осташков, пер. Южный, з/у11б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коммунальное </a:t>
            </a:r>
            <a:r>
              <a:rPr lang="ru-RU" sz="1400" b="0" dirty="0">
                <a:solidFill>
                  <a:srgbClr val="002060"/>
                </a:solidFill>
              </a:rPr>
              <a:t>обслуживание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земельных участков </a:t>
            </a:r>
            <a:r>
              <a:rPr lang="ru-RU" sz="1400" dirty="0">
                <a:solidFill>
                  <a:srgbClr val="002060"/>
                </a:solidFill>
              </a:rPr>
              <a:t>(ЗУ) – </a:t>
            </a:r>
            <a:r>
              <a:rPr lang="ru-RU" sz="1400" b="0" dirty="0">
                <a:solidFill>
                  <a:srgbClr val="002060"/>
                </a:solidFill>
              </a:rPr>
              <a:t>3577 </a:t>
            </a:r>
            <a:r>
              <a:rPr lang="ru-RU" sz="1400" b="0" dirty="0" smtClean="0">
                <a:solidFill>
                  <a:srgbClr val="002060"/>
                </a:solidFill>
              </a:rPr>
              <a:t>кв.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69:45:0080144:13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</a:t>
            </a:r>
            <a:r>
              <a:rPr lang="ru-RU" sz="1400" dirty="0" smtClean="0">
                <a:solidFill>
                  <a:srgbClr val="002060"/>
                </a:solidFill>
              </a:rPr>
              <a:t>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>
                <a:solidFill>
                  <a:srgbClr val="002060"/>
                </a:solidFill>
              </a:rPr>
              <a:t>651,6 </a:t>
            </a:r>
            <a:r>
              <a:rPr lang="ru-RU" sz="1400" b="0" dirty="0" smtClean="0">
                <a:solidFill>
                  <a:srgbClr val="002060"/>
                </a:solidFill>
              </a:rPr>
              <a:t>кв</a:t>
            </a:r>
            <a:r>
              <a:rPr lang="ru-RU" sz="1400" b="0" dirty="0">
                <a:solidFill>
                  <a:srgbClr val="002060"/>
                </a:solidFill>
              </a:rPr>
              <a:t>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</a:t>
            </a:r>
            <a:r>
              <a:rPr lang="ru-RU" sz="1400" b="0" dirty="0" smtClean="0">
                <a:solidFill>
                  <a:srgbClr val="002060"/>
                </a:solidFill>
              </a:rPr>
              <a:t>1,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</a:t>
            </a:r>
            <a:r>
              <a:rPr lang="ru-RU" sz="1400" b="0" dirty="0" smtClean="0">
                <a:solidFill>
                  <a:srgbClr val="002060"/>
                </a:solidFill>
              </a:rPr>
              <a:t>. ч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объект </a:t>
            </a:r>
            <a:r>
              <a:rPr lang="ru-RU" sz="1400" b="0" dirty="0">
                <a:solidFill>
                  <a:srgbClr val="002060"/>
                </a:solidFill>
              </a:rPr>
              <a:t>незавершенного строительства </a:t>
            </a:r>
            <a:r>
              <a:rPr lang="ru-RU" sz="1400" b="0" dirty="0" smtClean="0">
                <a:solidFill>
                  <a:srgbClr val="002060"/>
                </a:solidFill>
              </a:rPr>
              <a:t>– 1)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</a:t>
            </a:r>
            <a:r>
              <a:rPr lang="ru-RU" sz="1400" dirty="0" smtClean="0">
                <a:solidFill>
                  <a:srgbClr val="002060"/>
                </a:solidFill>
              </a:rPr>
              <a:t>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</a:t>
            </a:r>
            <a:r>
              <a:rPr lang="ru-RU" sz="1400" b="0" dirty="0">
                <a:solidFill>
                  <a:srgbClr val="002060"/>
                </a:solidFill>
              </a:rPr>
              <a:t>, </a:t>
            </a:r>
            <a:r>
              <a:rPr lang="ru-RU" sz="1400" b="0" dirty="0" smtClean="0">
                <a:solidFill>
                  <a:srgbClr val="002060"/>
                </a:solidFill>
              </a:rPr>
              <a:t>требуется </a:t>
            </a:r>
            <a:r>
              <a:rPr lang="ru-RU" sz="1400" b="0" dirty="0">
                <a:solidFill>
                  <a:srgbClr val="002060"/>
                </a:solidFill>
              </a:rPr>
              <a:t>очистка </a:t>
            </a:r>
            <a:r>
              <a:rPr lang="ru-RU" sz="1400" b="0" dirty="0" smtClean="0">
                <a:solidFill>
                  <a:srgbClr val="002060"/>
                </a:solidFill>
              </a:rPr>
              <a:t>от </a:t>
            </a:r>
            <a:r>
              <a:rPr lang="ru-RU" sz="1400" b="0" dirty="0">
                <a:solidFill>
                  <a:srgbClr val="002060"/>
                </a:solidFill>
              </a:rPr>
              <a:t>древесно/кустарниковой </a:t>
            </a:r>
            <a:r>
              <a:rPr lang="ru-RU" sz="1400" b="0" dirty="0" smtClean="0">
                <a:solidFill>
                  <a:srgbClr val="002060"/>
                </a:solidFill>
              </a:rPr>
              <a:t>растительности. Инженерное обеспечение отсутствует.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11 927 362,39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руб.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ru-RU" sz="1400" b="0" dirty="0" smtClean="0">
                <a:solidFill>
                  <a:srgbClr val="002060"/>
                </a:solidFill>
              </a:rPr>
              <a:t>28.08.2024</a:t>
            </a:r>
            <a:r>
              <a:rPr lang="ru-RU" sz="1400" b="0" dirty="0">
                <a:solidFill>
                  <a:srgbClr val="002060"/>
                </a:solidFill>
              </a:rPr>
              <a:t>, 10:00 МСК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en-US" sz="1400" b="0" dirty="0" smtClean="0">
                <a:solidFill>
                  <a:srgbClr val="002060"/>
                </a:solidFill>
              </a:rPr>
              <a:t>https</a:t>
            </a:r>
            <a:r>
              <a:rPr lang="en-US" sz="1400" b="0" dirty="0">
                <a:solidFill>
                  <a:srgbClr val="002060"/>
                </a:solidFill>
              </a:rPr>
              <a:t>://</a:t>
            </a:r>
            <a:r>
              <a:rPr lang="en-US" sz="1400" b="0" dirty="0" smtClean="0">
                <a:solidFill>
                  <a:srgbClr val="002060"/>
                </a:solidFill>
              </a:rPr>
              <a:t>etpgpb.ru/procedure/tender/etp/9</a:t>
            </a:r>
            <a:r>
              <a:rPr lang="ru-RU" sz="1400" b="0" dirty="0" smtClean="0">
                <a:solidFill>
                  <a:srgbClr val="002060"/>
                </a:solidFill>
              </a:rPr>
              <a:t>7</a:t>
            </a:r>
            <a:r>
              <a:rPr lang="en-US" sz="1400" b="0" dirty="0" smtClean="0">
                <a:solidFill>
                  <a:srgbClr val="002060"/>
                </a:solidFill>
              </a:rPr>
              <a:t>6</a:t>
            </a:r>
            <a:r>
              <a:rPr lang="ru-RU" sz="1400" b="0" smtClean="0">
                <a:solidFill>
                  <a:srgbClr val="002060"/>
                </a:solidFill>
              </a:rPr>
              <a:t>438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24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540562"/>
            <a:ext cx="2772000" cy="1848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535320"/>
            <a:ext cx="2772000" cy="1848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2461958"/>
            <a:ext cx="2772000" cy="18489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2461958"/>
            <a:ext cx="2772000" cy="18489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68756"/>
            <a:ext cx="2772000" cy="1847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4668756"/>
            <a:ext cx="2772000" cy="18485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6084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978316" y="2461459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№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 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24,7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-19768" y="2494720"/>
            <a:ext cx="33494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Трансформаторная подстанция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48,3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00" y="1229182"/>
            <a:ext cx="5400000" cy="3597616"/>
          </a:xfrm>
          <a:prstGeom prst="rect">
            <a:avLst/>
          </a:prstGeom>
        </p:spPr>
      </p:pic>
      <p:cxnSp>
        <p:nvCxnSpPr>
          <p:cNvPr id="44" name="Прямая со стрелкой 43"/>
          <p:cNvCxnSpPr/>
          <p:nvPr/>
        </p:nvCxnSpPr>
        <p:spPr>
          <a:xfrm>
            <a:off x="2643884" y="1889504"/>
            <a:ext cx="2219521" cy="994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6357668" y="1744619"/>
            <a:ext cx="3145200" cy="941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5" y="4991196"/>
            <a:ext cx="1980000" cy="132064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38869" y="6339100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чистой воды № 1  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193,6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548" y="4416762"/>
            <a:ext cx="3127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регулирования подачи воды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– 155 кв. м.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573777" y="6299982"/>
            <a:ext cx="32896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Проходная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– 11,7 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007490" y="6299982"/>
            <a:ext cx="33494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чистой воды № 2 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193,6 кв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1" y="3055121"/>
            <a:ext cx="1980000" cy="132064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978316" y="4416762"/>
            <a:ext cx="2757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станция №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 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24,7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6469811" y="2950235"/>
            <a:ext cx="3033057" cy="777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192247" y="2972120"/>
            <a:ext cx="2537432" cy="1940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762445" y="3159077"/>
            <a:ext cx="255045" cy="1812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137485" y="3702053"/>
            <a:ext cx="1977979" cy="1272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643884" y="3270261"/>
            <a:ext cx="2593223" cy="446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1" y="1133079"/>
            <a:ext cx="1980000" cy="1320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13" y="4926181"/>
            <a:ext cx="2004600" cy="1450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90" y="4951242"/>
            <a:ext cx="2004600" cy="1435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68" y="3087383"/>
            <a:ext cx="1720348" cy="129026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68" y="1127515"/>
            <a:ext cx="1720348" cy="12902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6161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и объект незавершенного строительства – комплекс нежилых строений,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69:45:0080144:13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69:45:0080221:328	- Объект незавершенного строительства (Комплекс нежилых строений)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078875"/>
            <a:ext cx="112551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В состав Комплекса нежилых строений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входят: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трансформаторная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подстанция (площадь 48,3 кв. м.) (лит. А), проходная (площадь 11,7 кв. м.) (лит. Б), станция регулирования подачи воды (площадь 155 кв. м.) (лит. В), емкость чистой воды № 1 (площадь 193,6 кв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.) (лит. Д), емкость чистой воды № 2 (площадь 193,6 кв. м.) (лит. Е), насосная станция № 1 (площадь 24,7 кв. м.) (лит. Ж), насосная станция № 2 (площадь 24,7 кв. м.) (лит. З). Число этажей 1. </a:t>
            </a:r>
            <a:endParaRPr lang="ru-RU" sz="16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 северной, западной и восточной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стороны емкость чистой воды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емкость чистой воды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2,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станция №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1,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насосная станция № 2 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огорожены </a:t>
            </a:r>
            <a:r>
              <a:rPr lang="ru-RU" sz="160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бетонным забором.</a:t>
            </a:r>
            <a:endParaRPr lang="ru-RU" sz="16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границах участка находится земельный участок с кадастровым номером 69:45:0080144:159, по адресу: Тверская область, Осташковский район, г. Осташков, пер. Южный, категории земель населенных пунктов, ВРИ – для эксплуатации наземных сооружений распределительного газопровода к модульно-блочной котельной № 1, площадью 4 кв. м., данные о правообладателе отсутствуют, предоставлен в аренду АО «Газпром газораспределение Тверь».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539</Words>
  <Application>Microsoft Office PowerPoint</Application>
  <PresentationFormat>Широкоэкранный</PresentationFormat>
  <Paragraphs>54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302</cp:revision>
  <cp:lastPrinted>2022-07-20T11:40:50Z</cp:lastPrinted>
  <dcterms:created xsi:type="dcterms:W3CDTF">2022-02-08T13:24:30Z</dcterms:created>
  <dcterms:modified xsi:type="dcterms:W3CDTF">2024-07-05T11:29:27Z</dcterms:modified>
</cp:coreProperties>
</file>