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63" r:id="rId3"/>
    <p:sldId id="261" r:id="rId4"/>
    <p:sldId id="262" r:id="rId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83122" y="1092539"/>
            <a:ext cx="5782702" cy="59400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Калужская область, Козельский район,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г</a:t>
            </a:r>
            <a:r>
              <a:rPr lang="ru-RU" sz="1400" b="0" dirty="0">
                <a:solidFill>
                  <a:srgbClr val="002060"/>
                </a:solidFill>
              </a:rPr>
              <a:t>. Сосенский, 1-й Заводской проезд, 1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Назначение </a:t>
            </a:r>
            <a:r>
              <a:rPr lang="ru-RU" sz="1400" dirty="0">
                <a:solidFill>
                  <a:srgbClr val="002060"/>
                </a:solidFill>
              </a:rPr>
              <a:t>актива </a:t>
            </a:r>
            <a:r>
              <a:rPr lang="ru-RU" sz="1400" b="0" dirty="0">
                <a:solidFill>
                  <a:srgbClr val="002060"/>
                </a:solidFill>
              </a:rPr>
              <a:t>– эксплуатация комплекса «Б»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Площадь земельных участков </a:t>
            </a:r>
            <a:r>
              <a:rPr lang="ru-RU" sz="1400" dirty="0">
                <a:solidFill>
                  <a:srgbClr val="002060"/>
                </a:solidFill>
              </a:rPr>
              <a:t>(ЗУ) – </a:t>
            </a:r>
            <a:r>
              <a:rPr lang="ru-RU" sz="1400" b="0" dirty="0" smtClean="0">
                <a:solidFill>
                  <a:srgbClr val="002060"/>
                </a:solidFill>
              </a:rPr>
              <a:t>1 026 </a:t>
            </a:r>
            <a:r>
              <a:rPr lang="ru-RU" sz="1400" b="0" dirty="0">
                <a:solidFill>
                  <a:srgbClr val="002060"/>
                </a:solidFill>
              </a:rPr>
              <a:t>кв</a:t>
            </a:r>
            <a:r>
              <a:rPr lang="ru-RU" sz="1400" b="0" dirty="0" smtClean="0">
                <a:solidFill>
                  <a:srgbClr val="002060"/>
                </a:solidFill>
              </a:rPr>
              <a:t>. м. (кол-во </a:t>
            </a:r>
            <a:r>
              <a:rPr lang="ru-RU" sz="1400" b="0" dirty="0">
                <a:solidFill>
                  <a:srgbClr val="002060"/>
                </a:solidFill>
              </a:rPr>
              <a:t>ЗУ – </a:t>
            </a:r>
            <a:r>
              <a:rPr lang="ru-RU" sz="1400" b="0" dirty="0" smtClean="0">
                <a:solidFill>
                  <a:srgbClr val="002060"/>
                </a:solidFill>
              </a:rPr>
              <a:t>2)</a:t>
            </a:r>
            <a:endParaRPr lang="ru-RU" sz="1400" b="0" dirty="0">
              <a:solidFill>
                <a:srgbClr val="002060"/>
              </a:solidFill>
            </a:endParaRPr>
          </a:p>
          <a:p>
            <a:pPr marL="457200" lvl="2"/>
            <a:r>
              <a:rPr lang="ru-RU" sz="14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кадастровые номера </a:t>
            </a:r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40:10:030402:21</a:t>
            </a:r>
            <a:endParaRPr lang="ru-RU" sz="1400" dirty="0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pPr marL="457200" lvl="2"/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	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	     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40:10:030402:301	</a:t>
            </a:r>
            <a:endParaRPr lang="ru-RU" sz="1400" dirty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</a:t>
            </a:r>
            <a:r>
              <a:rPr lang="ru-RU" sz="1400" dirty="0" smtClean="0">
                <a:solidFill>
                  <a:srgbClr val="002060"/>
                </a:solidFill>
              </a:rPr>
              <a:t>объектов </a:t>
            </a:r>
            <a:r>
              <a:rPr lang="ru-RU" sz="1400" dirty="0">
                <a:solidFill>
                  <a:srgbClr val="002060"/>
                </a:solidFill>
              </a:rPr>
              <a:t>(ОКС) – </a:t>
            </a:r>
            <a:r>
              <a:rPr lang="ru-RU" sz="1400" b="0" dirty="0" smtClean="0">
                <a:solidFill>
                  <a:srgbClr val="002060"/>
                </a:solidFill>
              </a:rPr>
              <a:t> 156,9 </a:t>
            </a:r>
            <a:r>
              <a:rPr lang="ru-RU" sz="1400" b="0" dirty="0">
                <a:solidFill>
                  <a:srgbClr val="002060"/>
                </a:solidFill>
              </a:rPr>
              <a:t>кв. м</a:t>
            </a:r>
            <a:r>
              <a:rPr lang="ru-RU" sz="1400" b="0" dirty="0" smtClean="0">
                <a:solidFill>
                  <a:srgbClr val="002060"/>
                </a:solidFill>
              </a:rPr>
              <a:t>. (кол-во </a:t>
            </a:r>
            <a:r>
              <a:rPr lang="ru-RU" sz="1400" b="0" dirty="0">
                <a:solidFill>
                  <a:srgbClr val="002060"/>
                </a:solidFill>
              </a:rPr>
              <a:t>объектов – </a:t>
            </a:r>
            <a:r>
              <a:rPr lang="ru-RU" sz="1400" b="0" dirty="0" smtClean="0">
                <a:solidFill>
                  <a:srgbClr val="002060"/>
                </a:solidFill>
              </a:rPr>
              <a:t>7, </a:t>
            </a:r>
          </a:p>
          <a:p>
            <a:r>
              <a:rPr lang="ru-RU" sz="1400" b="0" dirty="0" smtClean="0">
                <a:solidFill>
                  <a:srgbClr val="002060"/>
                </a:solidFill>
              </a:rPr>
              <a:t>в </a:t>
            </a:r>
            <a:r>
              <a:rPr lang="ru-RU" sz="1400" b="0" dirty="0">
                <a:solidFill>
                  <a:srgbClr val="002060"/>
                </a:solidFill>
              </a:rPr>
              <a:t>т</a:t>
            </a:r>
            <a:r>
              <a:rPr lang="ru-RU" sz="1400" b="0" dirty="0" smtClean="0">
                <a:solidFill>
                  <a:srgbClr val="002060"/>
                </a:solidFill>
              </a:rPr>
              <a:t>. ч. здания </a:t>
            </a:r>
            <a:r>
              <a:rPr lang="ru-RU" sz="1400" b="0" dirty="0">
                <a:solidFill>
                  <a:srgbClr val="002060"/>
                </a:solidFill>
              </a:rPr>
              <a:t>– </a:t>
            </a:r>
            <a:r>
              <a:rPr lang="ru-RU" sz="1400" b="0" dirty="0" smtClean="0">
                <a:solidFill>
                  <a:srgbClr val="002060"/>
                </a:solidFill>
              </a:rPr>
              <a:t>2, </a:t>
            </a:r>
            <a:r>
              <a:rPr lang="ru-RU" sz="1400" b="0" dirty="0">
                <a:solidFill>
                  <a:srgbClr val="002060"/>
                </a:solidFill>
              </a:rPr>
              <a:t>сооружения – 5</a:t>
            </a:r>
            <a:r>
              <a:rPr lang="ru-RU" sz="1400" b="0" dirty="0" smtClean="0">
                <a:solidFill>
                  <a:srgbClr val="002060"/>
                </a:solidFill>
              </a:rPr>
              <a:t>)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Вид </a:t>
            </a:r>
            <a:r>
              <a:rPr lang="ru-RU" sz="1400" dirty="0">
                <a:solidFill>
                  <a:srgbClr val="002060"/>
                </a:solidFill>
              </a:rPr>
              <a:t>права – </a:t>
            </a:r>
            <a:r>
              <a:rPr lang="ru-RU" sz="1400" b="0" dirty="0" smtClean="0">
                <a:solidFill>
                  <a:srgbClr val="002060"/>
                </a:solidFill>
              </a:rPr>
              <a:t>собственность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 smtClean="0">
                <a:solidFill>
                  <a:srgbClr val="002060"/>
                </a:solidFill>
              </a:rPr>
              <a:t>нет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Иная </a:t>
            </a:r>
            <a:r>
              <a:rPr lang="ru-RU" sz="1400" dirty="0">
                <a:solidFill>
                  <a:srgbClr val="002060"/>
                </a:solidFill>
              </a:rPr>
              <a:t>значимая информация –  </a:t>
            </a:r>
            <a:r>
              <a:rPr lang="ru-RU" sz="1400" b="0" dirty="0" smtClean="0">
                <a:solidFill>
                  <a:srgbClr val="002060"/>
                </a:solidFill>
              </a:rPr>
              <a:t>техническое состояние удовлетворительное. Инженерное </a:t>
            </a:r>
            <a:r>
              <a:rPr lang="ru-RU" sz="1400" b="0" dirty="0">
                <a:solidFill>
                  <a:srgbClr val="002060"/>
                </a:solidFill>
              </a:rPr>
              <a:t>обеспечение</a:t>
            </a:r>
            <a:r>
              <a:rPr lang="ru-RU" sz="1400" b="0" dirty="0" smtClean="0">
                <a:solidFill>
                  <a:srgbClr val="002060"/>
                </a:solidFill>
              </a:rPr>
              <a:t>: кирпичное </a:t>
            </a:r>
            <a:r>
              <a:rPr lang="ru-RU" sz="1400" b="0" dirty="0">
                <a:solidFill>
                  <a:srgbClr val="002060"/>
                </a:solidFill>
              </a:rPr>
              <a:t>строение КНС «Б</a:t>
            </a:r>
            <a:r>
              <a:rPr lang="ru-RU" sz="1400" b="0" dirty="0" smtClean="0">
                <a:solidFill>
                  <a:srgbClr val="002060"/>
                </a:solidFill>
              </a:rPr>
              <a:t>» - электричество, водоснабжение</a:t>
            </a:r>
            <a:r>
              <a:rPr lang="ru-RU" sz="1400" b="0" dirty="0">
                <a:solidFill>
                  <a:srgbClr val="002060"/>
                </a:solidFill>
              </a:rPr>
              <a:t>, водоотведение;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здание </a:t>
            </a:r>
            <a:r>
              <a:rPr lang="ru-RU" sz="1400" b="0" dirty="0">
                <a:solidFill>
                  <a:srgbClr val="002060"/>
                </a:solidFill>
              </a:rPr>
              <a:t>ЦРП «Б» (Строение № 32) </a:t>
            </a:r>
            <a:r>
              <a:rPr lang="ru-RU" sz="1400" b="0" dirty="0" smtClean="0">
                <a:solidFill>
                  <a:srgbClr val="002060"/>
                </a:solidFill>
              </a:rPr>
              <a:t>- электричество.</a:t>
            </a:r>
          </a:p>
          <a:p>
            <a:endParaRPr lang="ru-RU" sz="8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 smtClean="0">
                <a:solidFill>
                  <a:srgbClr val="002060"/>
                </a:solidFill>
              </a:rPr>
              <a:t>18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991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116,95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руб</a:t>
            </a:r>
            <a:r>
              <a:rPr lang="ru-RU" sz="1400" b="0" dirty="0">
                <a:solidFill>
                  <a:srgbClr val="002060"/>
                </a:solidFill>
              </a:rPr>
              <a:t>.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Проведение торгов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r>
              <a:rPr lang="ru-RU" sz="1400" b="0" dirty="0" smtClean="0">
                <a:solidFill>
                  <a:srgbClr val="002060"/>
                </a:solidFill>
              </a:rPr>
              <a:t>28.08.2024</a:t>
            </a:r>
            <a:r>
              <a:rPr lang="ru-RU" sz="1400" b="0" dirty="0">
                <a:solidFill>
                  <a:srgbClr val="002060"/>
                </a:solidFill>
              </a:rPr>
              <a:t>, 10:00 МСК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</a:t>
            </a:r>
            <a:r>
              <a:rPr lang="ru-RU" sz="1400" b="0" dirty="0" smtClean="0">
                <a:solidFill>
                  <a:srgbClr val="002060"/>
                </a:solidFill>
              </a:rPr>
              <a:t>ГПБ</a:t>
            </a:r>
          </a:p>
          <a:p>
            <a:r>
              <a:rPr lang="en-US" sz="1400" b="0" dirty="0">
                <a:solidFill>
                  <a:srgbClr val="002060"/>
                </a:solidFill>
              </a:rPr>
              <a:t>https://</a:t>
            </a:r>
            <a:r>
              <a:rPr lang="en-US" sz="1400" b="0" dirty="0" smtClean="0">
                <a:solidFill>
                  <a:srgbClr val="002060"/>
                </a:solidFill>
              </a:rPr>
              <a:t>etpgpb.ru/procedure/tender/etp/</a:t>
            </a:r>
            <a:r>
              <a:rPr lang="ru-RU" sz="1400" b="0" smtClean="0">
                <a:solidFill>
                  <a:srgbClr val="002060"/>
                </a:solidFill>
              </a:rPr>
              <a:t>976361</a:t>
            </a:r>
            <a:r>
              <a:rPr lang="en-US" sz="1400" b="0" smtClean="0">
                <a:solidFill>
                  <a:srgbClr val="002060"/>
                </a:solidFill>
              </a:rPr>
              <a:t> 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8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err="1" smtClean="0">
                <a:solidFill>
                  <a:srgbClr val="002060"/>
                </a:solidFill>
              </a:rPr>
              <a:t>Жаркова</a:t>
            </a:r>
            <a:r>
              <a:rPr lang="ru-RU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>
                <a:solidFill>
                  <a:srgbClr val="002060"/>
                </a:solidFill>
              </a:rPr>
              <a:t>Анна Викторовна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>
                <a:solidFill>
                  <a:srgbClr val="002060"/>
                </a:solidFill>
              </a:rPr>
              <a:t>+7 (48442) 5-00-43 доб. 63-28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Щеклеин Александр Вячеславович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Земельные участки и объекты </a:t>
            </a:r>
            <a:endParaRPr lang="ru-RU" sz="1600" b="1" dirty="0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комплекса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«Б», ПРОДАЖА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49" y="4669317"/>
            <a:ext cx="2760516" cy="18415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429" y="4669317"/>
            <a:ext cx="2777016" cy="18525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0"/>
          <a:stretch/>
        </p:blipFill>
        <p:spPr>
          <a:xfrm>
            <a:off x="9385854" y="535320"/>
            <a:ext cx="2747697" cy="18448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0"/>
          <a:stretch/>
        </p:blipFill>
        <p:spPr>
          <a:xfrm>
            <a:off x="6544783" y="537882"/>
            <a:ext cx="2737482" cy="18422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1"/>
          <a:stretch/>
        </p:blipFill>
        <p:spPr>
          <a:xfrm>
            <a:off x="6519705" y="2473584"/>
            <a:ext cx="2747697" cy="18556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8"/>
          <a:stretch/>
        </p:blipFill>
        <p:spPr>
          <a:xfrm>
            <a:off x="9390962" y="2473584"/>
            <a:ext cx="2737482" cy="18429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49" y="460233"/>
            <a:ext cx="5106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Земельные участки и объекты </a:t>
            </a:r>
            <a:endParaRPr lang="ru-RU" sz="1600" b="1" dirty="0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комплекса «Б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», ПРОДАЖА</a:t>
            </a:r>
          </a:p>
        </p:txBody>
      </p:sp>
      <p:pic>
        <p:nvPicPr>
          <p:cNvPr id="41" name="Рисунок 4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10755" y="1336535"/>
            <a:ext cx="5060799" cy="3060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2" name="Прямая со стрелкой 41"/>
          <p:cNvCxnSpPr>
            <a:stCxn id="78" idx="0"/>
          </p:cNvCxnSpPr>
          <p:nvPr/>
        </p:nvCxnSpPr>
        <p:spPr>
          <a:xfrm flipH="1" flipV="1">
            <a:off x="6255986" y="3575882"/>
            <a:ext cx="888094" cy="119469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4" idx="3"/>
          </p:cNvCxnSpPr>
          <p:nvPr/>
        </p:nvCxnSpPr>
        <p:spPr>
          <a:xfrm>
            <a:off x="2844563" y="3634164"/>
            <a:ext cx="3332813" cy="18720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3" idx="3"/>
          </p:cNvCxnSpPr>
          <p:nvPr/>
        </p:nvCxnSpPr>
        <p:spPr>
          <a:xfrm>
            <a:off x="2839111" y="1760442"/>
            <a:ext cx="3412652" cy="206093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6178006" y="1804693"/>
            <a:ext cx="3096590" cy="162165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79" idx="1"/>
          </p:cNvCxnSpPr>
          <p:nvPr/>
        </p:nvCxnSpPr>
        <p:spPr>
          <a:xfrm flipH="1" flipV="1">
            <a:off x="6112376" y="3352483"/>
            <a:ext cx="2921436" cy="28286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 flipV="1">
            <a:off x="6106924" y="3447204"/>
            <a:ext cx="2926888" cy="183542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5" idx="3"/>
          </p:cNvCxnSpPr>
          <p:nvPr/>
        </p:nvCxnSpPr>
        <p:spPr>
          <a:xfrm flipV="1">
            <a:off x="2839111" y="3392936"/>
            <a:ext cx="3267813" cy="212167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79" y="1034167"/>
            <a:ext cx="1936732" cy="1452549"/>
          </a:xfrm>
          <a:prstGeom prst="rect">
            <a:avLst/>
          </a:prstGeom>
        </p:spPr>
      </p:pic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722746" y="2454284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Здание ЦРП «Б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»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97,5 кв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м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6" y="2906121"/>
            <a:ext cx="1941447" cy="1456085"/>
          </a:xfrm>
          <a:prstGeom prst="rect">
            <a:avLst/>
          </a:prstGeom>
        </p:spPr>
      </p:pic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758999" y="4326027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Здание КНС «Б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» 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59,4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кв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м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43" y="4789338"/>
            <a:ext cx="1934068" cy="1450551"/>
          </a:xfrm>
          <a:prstGeom prst="rect">
            <a:avLst/>
          </a:prstGeom>
        </p:spPr>
      </p:pic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758999" y="6197770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Тепловые 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сети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Протяженность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260 м.</a:t>
            </a: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746" y="1045008"/>
            <a:ext cx="1936732" cy="1452549"/>
          </a:xfrm>
          <a:prstGeom prst="rect">
            <a:avLst/>
          </a:prstGeom>
        </p:spPr>
      </p:pic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3899170" y="6197770"/>
            <a:ext cx="42678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Наружное электрическое освещение 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комплекса Протяженность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1286 м.</a:t>
            </a: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57" y="4770575"/>
            <a:ext cx="1936732" cy="1452549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712338" y="2454284"/>
            <a:ext cx="25875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Внешние высоковольтные 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сети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Протяженность 1103 м.</a:t>
            </a: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376" y="4770575"/>
            <a:ext cx="1933407" cy="1450055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812" y="2906121"/>
            <a:ext cx="1944599" cy="1458449"/>
          </a:xfrm>
          <a:prstGeom prst="rect">
            <a:avLst/>
          </a:prstGeom>
        </p:spPr>
      </p:pic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854887" y="4323964"/>
            <a:ext cx="223460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Сети 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водоснабжения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Протяженность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674 м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</a:t>
            </a:r>
            <a:endParaRPr lang="ru-RU" sz="13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86" name="Прямая со стрелкой 85"/>
          <p:cNvCxnSpPr>
            <a:stCxn id="69" idx="0"/>
          </p:cNvCxnSpPr>
          <p:nvPr/>
        </p:nvCxnSpPr>
        <p:spPr>
          <a:xfrm flipV="1">
            <a:off x="4919223" y="3634164"/>
            <a:ext cx="1332540" cy="113641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888808" y="6197769"/>
            <a:ext cx="223460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Сети канализации. Протяженность 557 м.</a:t>
            </a:r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076" y="4770326"/>
            <a:ext cx="1934068" cy="145055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9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Земельные участки и объекты </a:t>
            </a:r>
            <a:endParaRPr lang="ru-RU" sz="1600" b="1" dirty="0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комплекса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«Б», ПРОДАЖА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464136" y="4182555"/>
            <a:ext cx="2248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Здание очистных сооружений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Площадь 44,8 кв. 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30" y="1441339"/>
            <a:ext cx="5560266" cy="37091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001" y="1442753"/>
            <a:ext cx="5557768" cy="3707758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1960664" y="5296695"/>
            <a:ext cx="229599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40:10:030402:21</a:t>
            </a:r>
            <a:endParaRPr lang="ru-RU" sz="1300" dirty="0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513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кв. м.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7808886" y="5296695"/>
            <a:ext cx="229599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40:10:030402:301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513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кв. м.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1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03879" y="1559324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Иная значимая информация: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Земельные участки и </a:t>
            </a:r>
            <a:r>
              <a:rPr lang="ru-RU" sz="1600" b="1">
                <a:solidFill>
                  <a:srgbClr val="002060"/>
                </a:solidFill>
                <a:latin typeface="Elektra Light Pro" panose="02000503030000020004" pitchFamily="2" charset="0"/>
              </a:rPr>
              <a:t>объекты </a:t>
            </a:r>
            <a:endParaRPr lang="ru-RU" sz="1600" b="1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r>
              <a:rPr lang="ru-RU" sz="1600" b="1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комплекса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«Б», ПРОДАЖА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7883" y="1871737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Кадастровые номера объектов, входящих в состав базы отдыха «Салют»: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7883" y="2360672"/>
            <a:ext cx="11026588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600" b="0" dirty="0">
                <a:solidFill>
                  <a:srgbClr val="002060"/>
                </a:solidFill>
              </a:rPr>
              <a:t>40:10:030402:21 	- Земельный участок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40:10:030402:118	- Здание (Кирпичное строение КНС «Б»)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40:10:030402:301	- Земельный участок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40:10:030402:104	- Здание (Здание ЦРП «Б» (Строение № 32))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40:10:030402:49	- Сооружение (Внешние высоковольтные сети комплекса «Б» протяженностью 1103 м.)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40:10:030402:63	- Сооружение (Наружное электрическое освещение комплекса «Б» протяженностью 1286 м.)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40:10:030402:90	- Сооружение (Сети водоснабжения комплекса «Б» протяженностью 674 м.)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40:10:030402:47	- Сооружение (Сети канализации комплекса «Б» протяженностью 557 м.)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40:10:030402:44	- Сооружение (Тепловые сети комплекса «Б» протяженностью 260 м.)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01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2819</TotalTime>
  <Words>207</Words>
  <Application>Microsoft Office PowerPoint</Application>
  <PresentationFormat>Широкоэкранный</PresentationFormat>
  <Paragraphs>67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USER_079(otd526_1)</cp:lastModifiedBy>
  <cp:revision>240</cp:revision>
  <cp:lastPrinted>2022-07-20T11:40:50Z</cp:lastPrinted>
  <dcterms:created xsi:type="dcterms:W3CDTF">2022-02-08T13:24:30Z</dcterms:created>
  <dcterms:modified xsi:type="dcterms:W3CDTF">2024-07-05T11:27:54Z</dcterms:modified>
</cp:coreProperties>
</file>