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63" r:id="rId3"/>
    <p:sldId id="262" r:id="rId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31"/>
    <a:srgbClr val="6E6E6E"/>
    <a:srgbClr val="E3E2E2"/>
    <a:srgbClr val="0974C1"/>
    <a:srgbClr val="0070C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6387" autoAdjust="0"/>
  </p:normalViewPr>
  <p:slideViewPr>
    <p:cSldViewPr snapToGrid="0">
      <p:cViewPr varScale="1">
        <p:scale>
          <a:sx n="71" d="100"/>
          <a:sy n="71" d="100"/>
        </p:scale>
        <p:origin x="60" y="1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58A9E-D38E-418E-A5E4-32D4C76B4945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14B6E-4F11-4CAD-830A-F868D4547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3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1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7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9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7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8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6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1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31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Elektra Light Pro" panose="02000503030000020004" pitchFamily="2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171602" y="1371912"/>
            <a:ext cx="6340992" cy="54784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400" dirty="0">
                <a:solidFill>
                  <a:srgbClr val="002060"/>
                </a:solidFill>
              </a:rPr>
              <a:t>Расположение актива </a:t>
            </a:r>
            <a:r>
              <a:rPr lang="ru-RU" sz="1400" b="0" dirty="0">
                <a:solidFill>
                  <a:srgbClr val="002060"/>
                </a:solidFill>
              </a:rPr>
              <a:t>– Тверская обл., Осташковский городской округ, 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г</a:t>
            </a:r>
            <a:r>
              <a:rPr lang="ru-RU" sz="1400" b="0" dirty="0">
                <a:solidFill>
                  <a:srgbClr val="002060"/>
                </a:solidFill>
              </a:rPr>
              <a:t>. Осташков, пер. Южный, з/у11б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Назначение </a:t>
            </a:r>
            <a:r>
              <a:rPr lang="ru-RU" sz="1400" dirty="0">
                <a:solidFill>
                  <a:srgbClr val="002060"/>
                </a:solidFill>
              </a:rPr>
              <a:t>актива </a:t>
            </a:r>
            <a:r>
              <a:rPr lang="ru-RU" sz="1400" b="0" dirty="0">
                <a:solidFill>
                  <a:srgbClr val="002060"/>
                </a:solidFill>
              </a:rPr>
              <a:t>– </a:t>
            </a:r>
            <a:r>
              <a:rPr lang="ru-RU" sz="1400" b="0" dirty="0" smtClean="0">
                <a:solidFill>
                  <a:srgbClr val="002060"/>
                </a:solidFill>
              </a:rPr>
              <a:t>коммунальное </a:t>
            </a:r>
            <a:r>
              <a:rPr lang="ru-RU" sz="1400" b="0" dirty="0">
                <a:solidFill>
                  <a:srgbClr val="002060"/>
                </a:solidFill>
              </a:rPr>
              <a:t>обслуживание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Площадь земельных участков </a:t>
            </a:r>
            <a:r>
              <a:rPr lang="ru-RU" sz="1400" dirty="0">
                <a:solidFill>
                  <a:srgbClr val="002060"/>
                </a:solidFill>
              </a:rPr>
              <a:t>(ЗУ) – </a:t>
            </a:r>
            <a:r>
              <a:rPr lang="ru-RU" sz="1400" b="0" dirty="0">
                <a:solidFill>
                  <a:srgbClr val="002060"/>
                </a:solidFill>
              </a:rPr>
              <a:t>3577 </a:t>
            </a:r>
            <a:r>
              <a:rPr lang="ru-RU" sz="1400" b="0" dirty="0" smtClean="0">
                <a:solidFill>
                  <a:srgbClr val="002060"/>
                </a:solidFill>
              </a:rPr>
              <a:t>кв. м. (кол-во </a:t>
            </a:r>
            <a:r>
              <a:rPr lang="ru-RU" sz="1400" b="0" dirty="0">
                <a:solidFill>
                  <a:srgbClr val="002060"/>
                </a:solidFill>
              </a:rPr>
              <a:t>ЗУ – </a:t>
            </a:r>
            <a:r>
              <a:rPr lang="ru-RU" sz="1400" b="0" dirty="0" smtClean="0">
                <a:solidFill>
                  <a:srgbClr val="002060"/>
                </a:solidFill>
              </a:rPr>
              <a:t>1)</a:t>
            </a:r>
            <a:endParaRPr lang="ru-RU" sz="1400" b="0" dirty="0">
              <a:solidFill>
                <a:srgbClr val="002060"/>
              </a:solidFill>
            </a:endParaRPr>
          </a:p>
          <a:p>
            <a:pPr marL="457200" lvl="2"/>
            <a:r>
              <a:rPr lang="ru-RU" sz="14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кадастровые номера </a:t>
            </a:r>
            <a:r>
              <a:rPr lang="ru-RU" sz="14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– 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69:45:0080144:13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Площадь </a:t>
            </a:r>
            <a:r>
              <a:rPr lang="ru-RU" sz="1400" dirty="0" smtClean="0">
                <a:solidFill>
                  <a:srgbClr val="002060"/>
                </a:solidFill>
              </a:rPr>
              <a:t>объектов </a:t>
            </a:r>
            <a:r>
              <a:rPr lang="ru-RU" sz="1400" dirty="0">
                <a:solidFill>
                  <a:srgbClr val="002060"/>
                </a:solidFill>
              </a:rPr>
              <a:t>(ОКС) – </a:t>
            </a:r>
            <a:r>
              <a:rPr lang="ru-RU" sz="1400" b="0" dirty="0">
                <a:solidFill>
                  <a:srgbClr val="002060"/>
                </a:solidFill>
              </a:rPr>
              <a:t>651,6 </a:t>
            </a:r>
            <a:r>
              <a:rPr lang="ru-RU" sz="1400" b="0" dirty="0" smtClean="0">
                <a:solidFill>
                  <a:srgbClr val="002060"/>
                </a:solidFill>
              </a:rPr>
              <a:t>кв</a:t>
            </a:r>
            <a:r>
              <a:rPr lang="ru-RU" sz="1400" b="0" dirty="0">
                <a:solidFill>
                  <a:srgbClr val="002060"/>
                </a:solidFill>
              </a:rPr>
              <a:t>. м</a:t>
            </a:r>
            <a:r>
              <a:rPr lang="ru-RU" sz="1400" b="0" dirty="0" smtClean="0">
                <a:solidFill>
                  <a:srgbClr val="002060"/>
                </a:solidFill>
              </a:rPr>
              <a:t>. (кол-во </a:t>
            </a:r>
            <a:r>
              <a:rPr lang="ru-RU" sz="1400" b="0" dirty="0">
                <a:solidFill>
                  <a:srgbClr val="002060"/>
                </a:solidFill>
              </a:rPr>
              <a:t>объектов – </a:t>
            </a:r>
            <a:r>
              <a:rPr lang="ru-RU" sz="1400" b="0" dirty="0" smtClean="0">
                <a:solidFill>
                  <a:srgbClr val="002060"/>
                </a:solidFill>
              </a:rPr>
              <a:t>1, </a:t>
            </a:r>
          </a:p>
          <a:p>
            <a:r>
              <a:rPr lang="ru-RU" sz="1400" b="0" dirty="0" smtClean="0">
                <a:solidFill>
                  <a:srgbClr val="002060"/>
                </a:solidFill>
              </a:rPr>
              <a:t>в </a:t>
            </a:r>
            <a:r>
              <a:rPr lang="ru-RU" sz="1400" b="0" dirty="0">
                <a:solidFill>
                  <a:srgbClr val="002060"/>
                </a:solidFill>
              </a:rPr>
              <a:t>т</a:t>
            </a:r>
            <a:r>
              <a:rPr lang="ru-RU" sz="1400" b="0" dirty="0" smtClean="0">
                <a:solidFill>
                  <a:srgbClr val="002060"/>
                </a:solidFill>
              </a:rPr>
              <a:t>. ч</a:t>
            </a:r>
            <a:r>
              <a:rPr lang="ru-RU" sz="1400" b="0" dirty="0">
                <a:solidFill>
                  <a:srgbClr val="002060"/>
                </a:solidFill>
              </a:rPr>
              <a:t>. </a:t>
            </a:r>
            <a:r>
              <a:rPr lang="ru-RU" sz="1400" b="0" dirty="0" smtClean="0">
                <a:solidFill>
                  <a:srgbClr val="002060"/>
                </a:solidFill>
              </a:rPr>
              <a:t>объект </a:t>
            </a:r>
            <a:r>
              <a:rPr lang="ru-RU" sz="1400" b="0" dirty="0">
                <a:solidFill>
                  <a:srgbClr val="002060"/>
                </a:solidFill>
              </a:rPr>
              <a:t>незавершенного строительства </a:t>
            </a:r>
            <a:r>
              <a:rPr lang="ru-RU" sz="1400" b="0" dirty="0" smtClean="0">
                <a:solidFill>
                  <a:srgbClr val="002060"/>
                </a:solidFill>
              </a:rPr>
              <a:t>– 1)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Вид </a:t>
            </a:r>
            <a:r>
              <a:rPr lang="ru-RU" sz="1400" dirty="0">
                <a:solidFill>
                  <a:srgbClr val="002060"/>
                </a:solidFill>
              </a:rPr>
              <a:t>права – </a:t>
            </a:r>
            <a:r>
              <a:rPr lang="ru-RU" sz="1400" b="0" dirty="0" smtClean="0">
                <a:solidFill>
                  <a:srgbClr val="002060"/>
                </a:solidFill>
              </a:rPr>
              <a:t>собственность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Обременения – </a:t>
            </a:r>
            <a:r>
              <a:rPr lang="ru-RU" sz="1400" b="0" dirty="0" smtClean="0">
                <a:solidFill>
                  <a:srgbClr val="002060"/>
                </a:solidFill>
              </a:rPr>
              <a:t>нет</a:t>
            </a: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Иная </a:t>
            </a:r>
            <a:r>
              <a:rPr lang="ru-RU" sz="1400" dirty="0">
                <a:solidFill>
                  <a:srgbClr val="002060"/>
                </a:solidFill>
              </a:rPr>
              <a:t>значимая информация </a:t>
            </a:r>
            <a:r>
              <a:rPr lang="ru-RU" sz="1400" dirty="0" smtClean="0">
                <a:solidFill>
                  <a:srgbClr val="002060"/>
                </a:solidFill>
              </a:rPr>
              <a:t>–  </a:t>
            </a:r>
            <a:r>
              <a:rPr lang="ru-RU" sz="1400" b="0" dirty="0" smtClean="0">
                <a:solidFill>
                  <a:srgbClr val="002060"/>
                </a:solidFill>
              </a:rPr>
              <a:t>техническое состояние неудовлетворительное, требуется капитальный ремонт</a:t>
            </a:r>
            <a:r>
              <a:rPr lang="ru-RU" sz="1400" b="0" dirty="0">
                <a:solidFill>
                  <a:srgbClr val="002060"/>
                </a:solidFill>
              </a:rPr>
              <a:t>, </a:t>
            </a:r>
            <a:r>
              <a:rPr lang="ru-RU" sz="1400" b="0" dirty="0" smtClean="0">
                <a:solidFill>
                  <a:srgbClr val="002060"/>
                </a:solidFill>
              </a:rPr>
              <a:t>требуется </a:t>
            </a:r>
            <a:r>
              <a:rPr lang="ru-RU" sz="1400" b="0" dirty="0">
                <a:solidFill>
                  <a:srgbClr val="002060"/>
                </a:solidFill>
              </a:rPr>
              <a:t>очистка </a:t>
            </a:r>
            <a:r>
              <a:rPr lang="ru-RU" sz="1400" b="0" dirty="0" smtClean="0">
                <a:solidFill>
                  <a:srgbClr val="002060"/>
                </a:solidFill>
              </a:rPr>
              <a:t>от </a:t>
            </a:r>
            <a:r>
              <a:rPr lang="ru-RU" sz="1400" b="0" dirty="0">
                <a:solidFill>
                  <a:srgbClr val="002060"/>
                </a:solidFill>
              </a:rPr>
              <a:t>древесно/кустарниковой </a:t>
            </a:r>
            <a:r>
              <a:rPr lang="ru-RU" sz="1400" b="0" dirty="0" smtClean="0">
                <a:solidFill>
                  <a:srgbClr val="002060"/>
                </a:solidFill>
              </a:rPr>
              <a:t>растительности. Инженерное обеспечение отсутствует.</a:t>
            </a:r>
          </a:p>
          <a:p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Способ распоряжения – </a:t>
            </a:r>
            <a:r>
              <a:rPr lang="ru-RU" sz="1400" b="0" dirty="0">
                <a:solidFill>
                  <a:srgbClr val="002060"/>
                </a:solidFill>
              </a:rPr>
              <a:t>продажа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Начальная стоимость реализации – </a:t>
            </a:r>
            <a:r>
              <a:rPr lang="ru-RU" sz="1400" b="0" dirty="0">
                <a:solidFill>
                  <a:srgbClr val="002060"/>
                </a:solidFill>
              </a:rPr>
              <a:t>в стадии определения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Планируемая дата выставления на торги </a:t>
            </a:r>
            <a:r>
              <a:rPr lang="ru-RU" sz="1400" b="0" dirty="0">
                <a:solidFill>
                  <a:srgbClr val="002060"/>
                </a:solidFill>
              </a:rPr>
              <a:t>– III квартал 2024 года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Извещение на электронной площадке – </a:t>
            </a:r>
            <a:r>
              <a:rPr lang="ru-RU" sz="1400" b="0" dirty="0">
                <a:solidFill>
                  <a:srgbClr val="002060"/>
                </a:solidFill>
              </a:rPr>
              <a:t>ЭТП ГПБ</a:t>
            </a:r>
          </a:p>
          <a:p>
            <a:r>
              <a:rPr lang="en-US" sz="1400" b="0" dirty="0">
                <a:solidFill>
                  <a:srgbClr val="002060"/>
                </a:solidFill>
              </a:rPr>
              <a:t>https://etpgpb.ru</a:t>
            </a:r>
            <a:endParaRPr lang="ru-RU" sz="1400" b="0">
              <a:solidFill>
                <a:srgbClr val="002060"/>
              </a:solidFill>
            </a:endParaRP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Контактные лица </a:t>
            </a:r>
            <a:r>
              <a:rPr lang="ru-RU" sz="1400" dirty="0">
                <a:solidFill>
                  <a:srgbClr val="002060"/>
                </a:solidFill>
              </a:rPr>
              <a:t>–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Гаращенко </a:t>
            </a:r>
            <a:r>
              <a:rPr lang="ru-RU" sz="1400" b="0" dirty="0">
                <a:solidFill>
                  <a:srgbClr val="002060"/>
                </a:solidFill>
              </a:rPr>
              <a:t>Андрей </a:t>
            </a:r>
            <a:r>
              <a:rPr lang="ru-RU" sz="1400" b="0" dirty="0" smtClean="0">
                <a:solidFill>
                  <a:srgbClr val="002060"/>
                </a:solidFill>
              </a:rPr>
              <a:t>Петрович </a:t>
            </a:r>
            <a:r>
              <a:rPr lang="ru-RU" sz="1400" dirty="0" smtClean="0">
                <a:solidFill>
                  <a:srgbClr val="002060"/>
                </a:solidFill>
              </a:rPr>
              <a:t>раб</a:t>
            </a:r>
            <a:r>
              <a:rPr lang="ru-RU" sz="1400" dirty="0">
                <a:solidFill>
                  <a:srgbClr val="002060"/>
                </a:solidFill>
              </a:rPr>
              <a:t>. телефон:</a:t>
            </a:r>
            <a:r>
              <a:rPr lang="ru-RU" sz="1400" b="0" dirty="0">
                <a:solidFill>
                  <a:srgbClr val="002060"/>
                </a:solidFill>
              </a:rPr>
              <a:t> +7 (48253) 44-961 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моб.</a:t>
            </a:r>
            <a:r>
              <a:rPr lang="ru-RU" sz="1400" b="0" dirty="0">
                <a:solidFill>
                  <a:srgbClr val="002060"/>
                </a:solidFill>
              </a:rPr>
              <a:t> +7 (910) 936-16-81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Щеклеин Александр </a:t>
            </a:r>
            <a:r>
              <a:rPr lang="ru-RU" sz="1400" b="0" dirty="0" smtClean="0">
                <a:solidFill>
                  <a:srgbClr val="002060"/>
                </a:solidFill>
              </a:rPr>
              <a:t>Вячеславович </a:t>
            </a:r>
            <a:r>
              <a:rPr lang="ru-RU" sz="1400" dirty="0" smtClean="0">
                <a:solidFill>
                  <a:srgbClr val="002060"/>
                </a:solidFill>
              </a:rPr>
              <a:t>раб</a:t>
            </a:r>
            <a:r>
              <a:rPr lang="ru-RU" sz="1400" dirty="0">
                <a:solidFill>
                  <a:srgbClr val="002060"/>
                </a:solidFill>
              </a:rPr>
              <a:t>. телефон: </a:t>
            </a:r>
            <a:r>
              <a:rPr lang="ru-RU" sz="1400" b="0" dirty="0">
                <a:solidFill>
                  <a:srgbClr val="002060"/>
                </a:solidFill>
              </a:rPr>
              <a:t>+7 (495) 535-31-59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E</a:t>
            </a:r>
            <a:r>
              <a:rPr lang="ru-RU" sz="1400" dirty="0">
                <a:solidFill>
                  <a:srgbClr val="002060"/>
                </a:solidFill>
              </a:rPr>
              <a:t>-</a:t>
            </a:r>
            <a:r>
              <a:rPr lang="en-US" sz="1400" dirty="0">
                <a:solidFill>
                  <a:srgbClr val="002060"/>
                </a:solidFill>
              </a:rPr>
              <a:t>mail: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b="0" dirty="0">
                <a:solidFill>
                  <a:srgbClr val="002060"/>
                </a:solidFill>
              </a:rPr>
              <a:t>otd526_1@npcap.ru</a:t>
            </a:r>
            <a:endParaRPr lang="ru-RU" sz="1400" b="0" dirty="0">
              <a:solidFill>
                <a:srgbClr val="002060"/>
              </a:solidFill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777982" y="4392318"/>
            <a:ext cx="2342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Elektra Light Pro"/>
              </a:rPr>
              <a:t> 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расположения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9908798" y="4392318"/>
            <a:ext cx="16248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Ситуационный план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24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 и объект незавершенного строительства – комплекс нежилых строений,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  <a:endParaRPr lang="ru-RU" sz="1600" b="1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836" y="540562"/>
            <a:ext cx="2772000" cy="18489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846" y="535320"/>
            <a:ext cx="2772000" cy="18489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836" y="2461958"/>
            <a:ext cx="2772000" cy="184890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846" y="2461958"/>
            <a:ext cx="2772000" cy="184890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836" y="4668756"/>
            <a:ext cx="2772000" cy="18474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846" y="4668756"/>
            <a:ext cx="2772000" cy="18485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49" y="460233"/>
            <a:ext cx="60848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 и объект незавершенного строительства – комплекс нежилых строений,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  <a:endParaRPr lang="ru-RU" sz="1600" b="1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8978316" y="2461459"/>
            <a:ext cx="275724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Насосная 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станция № 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2  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– 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24,7 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кв. м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 </a:t>
            </a:r>
            <a:endParaRPr lang="ru-RU" sz="13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-19768" y="2494720"/>
            <a:ext cx="334944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Трансформаторная подстанция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– 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48,3 кв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. м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 </a:t>
            </a:r>
            <a:endParaRPr lang="ru-RU" sz="13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300" y="1229182"/>
            <a:ext cx="5400000" cy="3597616"/>
          </a:xfrm>
          <a:prstGeom prst="rect">
            <a:avLst/>
          </a:prstGeom>
        </p:spPr>
      </p:pic>
      <p:cxnSp>
        <p:nvCxnSpPr>
          <p:cNvPr id="44" name="Прямая со стрелкой 43"/>
          <p:cNvCxnSpPr/>
          <p:nvPr/>
        </p:nvCxnSpPr>
        <p:spPr>
          <a:xfrm>
            <a:off x="2643884" y="1889504"/>
            <a:ext cx="2219521" cy="9947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6357668" y="1744619"/>
            <a:ext cx="3145200" cy="9416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85" y="4991196"/>
            <a:ext cx="1980000" cy="1320644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4638869" y="6339100"/>
            <a:ext cx="275724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Емкость 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чистой воды № 1  </a:t>
            </a:r>
            <a:endParaRPr lang="ru-RU" sz="1300" dirty="0" smtClean="0">
              <a:solidFill>
                <a:srgbClr val="002060"/>
              </a:solidFill>
              <a:latin typeface="Elektra Light Pro" panose="02000503030000020004" pitchFamily="2" charset="0"/>
            </a:endParaRP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– 193,6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 кв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. м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 </a:t>
            </a:r>
            <a:endParaRPr lang="ru-RU" sz="13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87548" y="4416762"/>
            <a:ext cx="312710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Станция регулирования подачи воды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– 155 кв. м.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1573777" y="6299982"/>
            <a:ext cx="328962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Проходная 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– 11,7 кв. м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</a:t>
            </a:r>
            <a:endParaRPr lang="ru-RU" sz="13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7007490" y="6299982"/>
            <a:ext cx="334944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Емкость 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чистой воды № 2 </a:t>
            </a:r>
            <a:endParaRPr lang="ru-RU" sz="1300" dirty="0" smtClean="0">
              <a:solidFill>
                <a:srgbClr val="002060"/>
              </a:solidFill>
              <a:latin typeface="Elektra Light Pro" panose="02000503030000020004" pitchFamily="2" charset="0"/>
            </a:endParaRP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– 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193,6 кв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. м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 </a:t>
            </a:r>
            <a:endParaRPr lang="ru-RU" sz="13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01" y="3055121"/>
            <a:ext cx="1980000" cy="1320645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8978316" y="4416762"/>
            <a:ext cx="275724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Насосная 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станция № 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1  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– 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24,7 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кв. м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 </a:t>
            </a:r>
            <a:endParaRPr lang="ru-RU" sz="13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H="1" flipV="1">
            <a:off x="6469811" y="2950235"/>
            <a:ext cx="3033057" cy="7775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 flipV="1">
            <a:off x="6192247" y="2972120"/>
            <a:ext cx="2537432" cy="19400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 flipV="1">
            <a:off x="5762445" y="3159077"/>
            <a:ext cx="255045" cy="18125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3137485" y="3702053"/>
            <a:ext cx="1977979" cy="12729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2643884" y="3270261"/>
            <a:ext cx="2593223" cy="4464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01" y="1133079"/>
            <a:ext cx="1980000" cy="13206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913" y="4926181"/>
            <a:ext cx="2004600" cy="14506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190" y="4951242"/>
            <a:ext cx="2004600" cy="14359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868" y="3087383"/>
            <a:ext cx="1720348" cy="129026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868" y="1127515"/>
            <a:ext cx="1720348" cy="129026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9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03879" y="1559324"/>
            <a:ext cx="1008812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Иная</a:t>
            </a:r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значимая информация: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49" y="460233"/>
            <a:ext cx="6161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 и объект незавершенного строительства – комплекс нежилых строений,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  <a:endParaRPr lang="ru-RU" sz="1600" b="1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7883" y="1871737"/>
            <a:ext cx="1008812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Кадастровые</a:t>
            </a:r>
            <a:r>
              <a:rPr lang="ru-RU" dirty="0" smtClean="0"/>
              <a:t> </a:t>
            </a:r>
            <a:r>
              <a:rPr lang="ru-RU" dirty="0">
                <a:solidFill>
                  <a:srgbClr val="002060"/>
                </a:solidFill>
              </a:rPr>
              <a:t>номера объектов, входящих в состав актива: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7883" y="2211378"/>
            <a:ext cx="1065007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600" b="0" dirty="0">
                <a:solidFill>
                  <a:srgbClr val="002060"/>
                </a:solidFill>
              </a:rPr>
              <a:t>69:45:0080144:13 	- Земельный участок</a:t>
            </a:r>
          </a:p>
          <a:p>
            <a:r>
              <a:rPr lang="ru-RU" sz="1600" b="0" dirty="0">
                <a:solidFill>
                  <a:srgbClr val="002060"/>
                </a:solidFill>
              </a:rPr>
              <a:t>69:45:0080221:328	- Объект незавершенного строительства (Комплекс нежилых строений)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7883" y="3078875"/>
            <a:ext cx="112551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В состав Комплекса нежилых строений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входят: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трансформаторная </a:t>
            </a:r>
            <a:r>
              <a:rPr lang="ru-RU" sz="1600" dirty="0">
                <a:solidFill>
                  <a:srgbClr val="002060"/>
                </a:solidFill>
                <a:latin typeface="Elektra Light Pro" panose="02000503030000020004" pitchFamily="2" charset="0"/>
              </a:rPr>
              <a:t>подстанция (площадь 48,3 кв. м.) (лит. А), проходная (площадь 11,7 кв. м.) (лит. Б), станция регулирования подачи воды (площадь 155 кв. м.) (лит. В), емкость чистой воды № 1 (площадь 193,6 кв</a:t>
            </a:r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 м</a:t>
            </a:r>
            <a:r>
              <a:rPr lang="ru-RU" sz="1600" dirty="0">
                <a:solidFill>
                  <a:srgbClr val="002060"/>
                </a:solidFill>
                <a:latin typeface="Elektra Light Pro" panose="02000503030000020004" pitchFamily="2" charset="0"/>
              </a:rPr>
              <a:t>.) (лит. Д), емкость чистой воды № 2 (площадь 193,6 кв. м.) (лит. Е), насосная станция № 1 (площадь 24,7 кв. м.) (лит. Ж), насосная станция № 2 (площадь 24,7 кв. м.) (лит. З). Число этажей 1. </a:t>
            </a:r>
            <a:endParaRPr lang="ru-RU" sz="1600" dirty="0" smtClean="0">
              <a:solidFill>
                <a:srgbClr val="002060"/>
              </a:solidFill>
              <a:latin typeface="Elektra Light Pro" panose="02000503030000020004" pitchFamily="2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С северной, западной и восточной </a:t>
            </a:r>
            <a:r>
              <a:rPr lang="ru-RU" sz="1600" dirty="0">
                <a:solidFill>
                  <a:srgbClr val="002060"/>
                </a:solidFill>
                <a:latin typeface="Elektra Light Pro" panose="02000503030000020004" pitchFamily="2" charset="0"/>
              </a:rPr>
              <a:t>стороны емкость чистой воды № </a:t>
            </a:r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1, </a:t>
            </a:r>
            <a:r>
              <a:rPr lang="ru-RU" sz="1600" dirty="0">
                <a:solidFill>
                  <a:srgbClr val="002060"/>
                </a:solidFill>
                <a:latin typeface="Elektra Light Pro" panose="02000503030000020004" pitchFamily="2" charset="0"/>
              </a:rPr>
              <a:t>емкость чистой воды № </a:t>
            </a:r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2, </a:t>
            </a:r>
            <a:r>
              <a:rPr lang="ru-RU" sz="1600" dirty="0">
                <a:solidFill>
                  <a:srgbClr val="002060"/>
                </a:solidFill>
                <a:latin typeface="Elektra Light Pro" panose="02000503030000020004" pitchFamily="2" charset="0"/>
              </a:rPr>
              <a:t>насосная станция № </a:t>
            </a:r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1, </a:t>
            </a:r>
            <a:r>
              <a:rPr lang="ru-RU" sz="1600" dirty="0">
                <a:solidFill>
                  <a:srgbClr val="002060"/>
                </a:solidFill>
                <a:latin typeface="Elektra Light Pro" panose="02000503030000020004" pitchFamily="2" charset="0"/>
              </a:rPr>
              <a:t>насосная станция № 2 </a:t>
            </a:r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огорожены </a:t>
            </a:r>
            <a:r>
              <a:rPr lang="ru-RU" sz="1600" smtClean="0">
                <a:solidFill>
                  <a:srgbClr val="002060"/>
                </a:solidFill>
                <a:latin typeface="Elektra Light Pro" panose="02000503030000020004" pitchFamily="2" charset="0"/>
              </a:rPr>
              <a:t>бетонным забором.</a:t>
            </a:r>
            <a:endParaRPr lang="ru-RU" sz="1600" dirty="0" smtClean="0">
              <a:solidFill>
                <a:srgbClr val="002060"/>
              </a:solidFill>
              <a:latin typeface="Elektra Light Pro" panose="02000503030000020004" pitchFamily="2" charset="0"/>
            </a:endParaRPr>
          </a:p>
          <a:p>
            <a:endParaRPr lang="ru-RU" sz="1600" dirty="0">
              <a:solidFill>
                <a:srgbClr val="002060"/>
              </a:solidFill>
              <a:latin typeface="Elektra Light Pro" panose="02000503030000020004" pitchFamily="2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latin typeface="Elektra Light Pro" panose="02000503030000020004" pitchFamily="2" charset="0"/>
              </a:rPr>
              <a:t>границах участка находится земельный участок с кадастровым номером 69:45:0080144:159, по адресу: Тверская область, Осташковский район, г. Осташков, пер. Южный, категории земель населенных пунктов, ВРИ – для эксплуатации наземных сооружений распределительного газопровода к модульно-блочной котельной № 1, площадью 4 кв. м., данные о правообладателе отсутствуют, предоставлен в аренду АО «Газпром газораспределение Тверь».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0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EABAB"/>
      </a:accent1>
      <a:accent2>
        <a:srgbClr val="ED7D31"/>
      </a:accent2>
      <a:accent3>
        <a:srgbClr val="0480C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4187</TotalTime>
  <Words>537</Words>
  <Application>Microsoft Office PowerPoint</Application>
  <PresentationFormat>Широкоэкранный</PresentationFormat>
  <Paragraphs>54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Elektra Light Pro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ROSCOSMOS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USER_079(otd526_1)</cp:lastModifiedBy>
  <cp:revision>303</cp:revision>
  <cp:lastPrinted>2022-07-20T11:40:50Z</cp:lastPrinted>
  <dcterms:created xsi:type="dcterms:W3CDTF">2022-02-08T13:24:30Z</dcterms:created>
  <dcterms:modified xsi:type="dcterms:W3CDTF">2024-08-27T08:15:49Z</dcterms:modified>
</cp:coreProperties>
</file>